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44"/>
  </p:normalViewPr>
  <p:slideViewPr>
    <p:cSldViewPr snapToGrid="0" snapToObjects="1">
      <p:cViewPr varScale="1">
        <p:scale>
          <a:sx n="104" d="100"/>
          <a:sy n="104" d="100"/>
        </p:scale>
        <p:origin x="23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8/27/21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263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60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8/27/21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829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8/27/21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073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8/27/21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3837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687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63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814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760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8/27/21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22629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8/27/21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2867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8/27/21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2038653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6" r:id="rId6"/>
    <p:sldLayoutId id="2147483681" r:id="rId7"/>
    <p:sldLayoutId id="2147483682" r:id="rId8"/>
    <p:sldLayoutId id="2147483683" r:id="rId9"/>
    <p:sldLayoutId id="2147483685" r:id="rId10"/>
    <p:sldLayoutId id="2147483684"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425CD2-3AD5-0C44-8F00-827BC467478B}"/>
              </a:ext>
            </a:extLst>
          </p:cNvPr>
          <p:cNvSpPr>
            <a:spLocks noGrp="1"/>
          </p:cNvSpPr>
          <p:nvPr>
            <p:ph type="ctrTitle"/>
          </p:nvPr>
        </p:nvSpPr>
        <p:spPr>
          <a:xfrm>
            <a:off x="638620" y="863695"/>
            <a:ext cx="3511233" cy="3779995"/>
          </a:xfrm>
        </p:spPr>
        <p:txBody>
          <a:bodyPr anchor="ctr">
            <a:normAutofit/>
          </a:bodyPr>
          <a:lstStyle/>
          <a:p>
            <a:r>
              <a:rPr lang="en-US" dirty="0" err="1">
                <a:solidFill>
                  <a:schemeClr val="tx1"/>
                </a:solidFill>
              </a:rPr>
              <a:t>AllLife</a:t>
            </a:r>
            <a:r>
              <a:rPr lang="en-US" dirty="0">
                <a:solidFill>
                  <a:schemeClr val="tx1"/>
                </a:solidFill>
              </a:rPr>
              <a:t> Bank – Project 7</a:t>
            </a:r>
          </a:p>
        </p:txBody>
      </p:sp>
      <p:sp>
        <p:nvSpPr>
          <p:cNvPr id="3" name="Subtitle 2">
            <a:extLst>
              <a:ext uri="{FF2B5EF4-FFF2-40B4-BE49-F238E27FC236}">
                <a16:creationId xmlns:a16="http://schemas.microsoft.com/office/drawing/2014/main" id="{7B8134D0-5F99-D244-BBAB-63511DA0C52D}"/>
              </a:ext>
            </a:extLst>
          </p:cNvPr>
          <p:cNvSpPr>
            <a:spLocks noGrp="1"/>
          </p:cNvSpPr>
          <p:nvPr>
            <p:ph type="subTitle" idx="1"/>
          </p:nvPr>
        </p:nvSpPr>
        <p:spPr>
          <a:xfrm>
            <a:off x="638621" y="4739780"/>
            <a:ext cx="3511233" cy="1147054"/>
          </a:xfrm>
        </p:spPr>
        <p:txBody>
          <a:bodyPr anchor="t">
            <a:normAutofit/>
          </a:bodyPr>
          <a:lstStyle/>
          <a:p>
            <a:r>
              <a:rPr lang="en-US" sz="2200" dirty="0"/>
              <a:t>Sarah A. Thomas</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bstract art made of triangles and other shapes">
            <a:extLst>
              <a:ext uri="{FF2B5EF4-FFF2-40B4-BE49-F238E27FC236}">
                <a16:creationId xmlns:a16="http://schemas.microsoft.com/office/drawing/2014/main" id="{4E98B963-E8A6-4895-9E16-CED6BFAA0ADC}"/>
              </a:ext>
            </a:extLst>
          </p:cNvPr>
          <p:cNvPicPr>
            <a:picLocks noChangeAspect="1"/>
          </p:cNvPicPr>
          <p:nvPr/>
        </p:nvPicPr>
        <p:blipFill rotWithShape="1">
          <a:blip r:embed="rId2"/>
          <a:srcRect t="19698" r="-1" b="19545"/>
          <a:stretch/>
        </p:blipFill>
        <p:spPr>
          <a:xfrm>
            <a:off x="4654295" y="10"/>
            <a:ext cx="7537705" cy="6857990"/>
          </a:xfrm>
          <a:prstGeom prst="rect">
            <a:avLst/>
          </a:prstGeom>
        </p:spPr>
      </p:pic>
    </p:spTree>
    <p:extLst>
      <p:ext uri="{BB962C8B-B14F-4D97-AF65-F5344CB8AC3E}">
        <p14:creationId xmlns:p14="http://schemas.microsoft.com/office/powerpoint/2010/main" val="2431784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CC811-1CFA-FB4B-ABE8-B3E6C209EB24}"/>
              </a:ext>
            </a:extLst>
          </p:cNvPr>
          <p:cNvSpPr>
            <a:spLocks noGrp="1"/>
          </p:cNvSpPr>
          <p:nvPr>
            <p:ph type="title"/>
          </p:nvPr>
        </p:nvSpPr>
        <p:spPr/>
        <p:txBody>
          <a:bodyPr/>
          <a:lstStyle/>
          <a:p>
            <a:r>
              <a:rPr lang="en-US" dirty="0"/>
              <a:t>K-Means Clustering</a:t>
            </a:r>
          </a:p>
        </p:txBody>
      </p:sp>
      <p:pic>
        <p:nvPicPr>
          <p:cNvPr id="7170" name="Picture 2">
            <a:extLst>
              <a:ext uri="{FF2B5EF4-FFF2-40B4-BE49-F238E27FC236}">
                <a16:creationId xmlns:a16="http://schemas.microsoft.com/office/drawing/2014/main" id="{0DC0CCD2-598F-774E-A0A6-E0FE1CAE6D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7149" y="2341563"/>
            <a:ext cx="6617702"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23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4C98-6D15-6E4C-864B-CF01F32407D6}"/>
              </a:ext>
            </a:extLst>
          </p:cNvPr>
          <p:cNvSpPr>
            <a:spLocks noGrp="1"/>
          </p:cNvSpPr>
          <p:nvPr>
            <p:ph type="title"/>
          </p:nvPr>
        </p:nvSpPr>
        <p:spPr/>
        <p:txBody>
          <a:bodyPr/>
          <a:lstStyle/>
          <a:p>
            <a:r>
              <a:rPr lang="en-US" dirty="0"/>
              <a:t>K-MEANS Cluster Profiling</a:t>
            </a:r>
          </a:p>
        </p:txBody>
      </p:sp>
      <p:pic>
        <p:nvPicPr>
          <p:cNvPr id="4" name="Content Placeholder 3">
            <a:extLst>
              <a:ext uri="{FF2B5EF4-FFF2-40B4-BE49-F238E27FC236}">
                <a16:creationId xmlns:a16="http://schemas.microsoft.com/office/drawing/2014/main" id="{D83738F0-ACB7-6846-9091-4728A07A9C67}"/>
              </a:ext>
            </a:extLst>
          </p:cNvPr>
          <p:cNvPicPr>
            <a:picLocks noGrp="1" noChangeAspect="1"/>
          </p:cNvPicPr>
          <p:nvPr>
            <p:ph idx="1"/>
          </p:nvPr>
        </p:nvPicPr>
        <p:blipFill>
          <a:blip r:embed="rId2"/>
          <a:stretch>
            <a:fillRect/>
          </a:stretch>
        </p:blipFill>
        <p:spPr>
          <a:xfrm>
            <a:off x="580858" y="1804214"/>
            <a:ext cx="11029950" cy="1940570"/>
          </a:xfrm>
          <a:prstGeom prst="rect">
            <a:avLst/>
          </a:prstGeom>
        </p:spPr>
      </p:pic>
      <p:pic>
        <p:nvPicPr>
          <p:cNvPr id="8194" name="Picture 2">
            <a:extLst>
              <a:ext uri="{FF2B5EF4-FFF2-40B4-BE49-F238E27FC236}">
                <a16:creationId xmlns:a16="http://schemas.microsoft.com/office/drawing/2014/main" id="{859C7631-2A69-AD4D-B0AA-6A8155CC0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588" y="3618257"/>
            <a:ext cx="9164595" cy="313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29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B725-571E-8547-A4E9-7A5B11A7ED7B}"/>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B311305-CC44-D14E-B03E-58F1ED734E10}"/>
              </a:ext>
            </a:extLst>
          </p:cNvPr>
          <p:cNvPicPr>
            <a:picLocks noGrp="1" noChangeAspect="1"/>
          </p:cNvPicPr>
          <p:nvPr>
            <p:ph idx="1"/>
          </p:nvPr>
        </p:nvPicPr>
        <p:blipFill>
          <a:blip r:embed="rId2"/>
          <a:stretch>
            <a:fillRect/>
          </a:stretch>
        </p:blipFill>
        <p:spPr>
          <a:xfrm>
            <a:off x="540966" y="924284"/>
            <a:ext cx="11069842" cy="5231560"/>
          </a:xfrm>
          <a:prstGeom prst="rect">
            <a:avLst/>
          </a:prstGeom>
        </p:spPr>
      </p:pic>
    </p:spTree>
    <p:extLst>
      <p:ext uri="{BB962C8B-B14F-4D97-AF65-F5344CB8AC3E}">
        <p14:creationId xmlns:p14="http://schemas.microsoft.com/office/powerpoint/2010/main" val="150452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1AD0-CF35-5146-AD62-9B1B8D9ED1F8}"/>
              </a:ext>
            </a:extLst>
          </p:cNvPr>
          <p:cNvSpPr>
            <a:spLocks noGrp="1"/>
          </p:cNvSpPr>
          <p:nvPr>
            <p:ph type="title"/>
          </p:nvPr>
        </p:nvSpPr>
        <p:spPr/>
        <p:txBody>
          <a:bodyPr/>
          <a:lstStyle/>
          <a:p>
            <a:r>
              <a:rPr lang="en-US" dirty="0"/>
              <a:t>Hierarchical Clustering</a:t>
            </a:r>
          </a:p>
        </p:txBody>
      </p:sp>
      <p:pic>
        <p:nvPicPr>
          <p:cNvPr id="5" name="Content Placeholder 4">
            <a:extLst>
              <a:ext uri="{FF2B5EF4-FFF2-40B4-BE49-F238E27FC236}">
                <a16:creationId xmlns:a16="http://schemas.microsoft.com/office/drawing/2014/main" id="{EE4474EE-7AFF-E347-B87A-70EA8FE3854A}"/>
              </a:ext>
            </a:extLst>
          </p:cNvPr>
          <p:cNvPicPr>
            <a:picLocks noGrp="1" noChangeAspect="1"/>
          </p:cNvPicPr>
          <p:nvPr>
            <p:ph idx="1"/>
          </p:nvPr>
        </p:nvPicPr>
        <p:blipFill>
          <a:blip r:embed="rId2"/>
          <a:stretch>
            <a:fillRect/>
          </a:stretch>
        </p:blipFill>
        <p:spPr>
          <a:xfrm>
            <a:off x="482171" y="2421520"/>
            <a:ext cx="11029950" cy="3282723"/>
          </a:xfrm>
          <a:prstGeom prst="rect">
            <a:avLst/>
          </a:prstGeom>
        </p:spPr>
      </p:pic>
      <p:sp>
        <p:nvSpPr>
          <p:cNvPr id="6" name="TextBox 5">
            <a:extLst>
              <a:ext uri="{FF2B5EF4-FFF2-40B4-BE49-F238E27FC236}">
                <a16:creationId xmlns:a16="http://schemas.microsoft.com/office/drawing/2014/main" id="{3BE78F19-A178-9C4A-AD3A-B94E85FD0340}"/>
              </a:ext>
            </a:extLst>
          </p:cNvPr>
          <p:cNvSpPr txBox="1"/>
          <p:nvPr/>
        </p:nvSpPr>
        <p:spPr>
          <a:xfrm>
            <a:off x="803189" y="5906530"/>
            <a:ext cx="7794826" cy="369332"/>
          </a:xfrm>
          <a:prstGeom prst="rect">
            <a:avLst/>
          </a:prstGeom>
          <a:noFill/>
        </p:spPr>
        <p:txBody>
          <a:bodyPr wrap="none" rtlCol="0">
            <a:spAutoFit/>
          </a:bodyPr>
          <a:lstStyle/>
          <a:p>
            <a:r>
              <a:rPr lang="en-US" dirty="0"/>
              <a:t>After viewing </a:t>
            </a:r>
            <a:r>
              <a:rPr lang="en-US" dirty="0" err="1"/>
              <a:t>dendograms</a:t>
            </a:r>
            <a:r>
              <a:rPr lang="en-US" dirty="0"/>
              <a:t>, we chose the Ward linkage method and 3 clusters.</a:t>
            </a:r>
          </a:p>
        </p:txBody>
      </p:sp>
    </p:spTree>
    <p:extLst>
      <p:ext uri="{BB962C8B-B14F-4D97-AF65-F5344CB8AC3E}">
        <p14:creationId xmlns:p14="http://schemas.microsoft.com/office/powerpoint/2010/main" val="2134224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D915-71F8-B148-917D-0B1E4033FEA0}"/>
              </a:ext>
            </a:extLst>
          </p:cNvPr>
          <p:cNvSpPr>
            <a:spLocks noGrp="1"/>
          </p:cNvSpPr>
          <p:nvPr>
            <p:ph type="title"/>
          </p:nvPr>
        </p:nvSpPr>
        <p:spPr/>
        <p:txBody>
          <a:bodyPr/>
          <a:lstStyle/>
          <a:p>
            <a:r>
              <a:rPr lang="en-US" dirty="0"/>
              <a:t>Hierarchical Cluster profiling</a:t>
            </a:r>
          </a:p>
        </p:txBody>
      </p:sp>
      <p:pic>
        <p:nvPicPr>
          <p:cNvPr id="4" name="Content Placeholder 3">
            <a:extLst>
              <a:ext uri="{FF2B5EF4-FFF2-40B4-BE49-F238E27FC236}">
                <a16:creationId xmlns:a16="http://schemas.microsoft.com/office/drawing/2014/main" id="{743E5ABE-FCB4-354F-BF2C-6583CC673084}"/>
              </a:ext>
            </a:extLst>
          </p:cNvPr>
          <p:cNvPicPr>
            <a:picLocks noGrp="1" noChangeAspect="1"/>
          </p:cNvPicPr>
          <p:nvPr>
            <p:ph idx="1"/>
          </p:nvPr>
        </p:nvPicPr>
        <p:blipFill>
          <a:blip r:embed="rId2"/>
          <a:stretch>
            <a:fillRect/>
          </a:stretch>
        </p:blipFill>
        <p:spPr>
          <a:xfrm>
            <a:off x="580858" y="1890876"/>
            <a:ext cx="11029950" cy="1747543"/>
          </a:xfrm>
          <a:prstGeom prst="rect">
            <a:avLst/>
          </a:prstGeom>
        </p:spPr>
      </p:pic>
      <p:pic>
        <p:nvPicPr>
          <p:cNvPr id="9218" name="Picture 2">
            <a:extLst>
              <a:ext uri="{FF2B5EF4-FFF2-40B4-BE49-F238E27FC236}">
                <a16:creationId xmlns:a16="http://schemas.microsoft.com/office/drawing/2014/main" id="{A5860B57-D796-CD47-AC2B-BC0CC1937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378" y="3591888"/>
            <a:ext cx="9201665" cy="326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9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CFE6-A85C-BA41-93EA-5DD4371EAFC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44D3ADE-9C6F-CC4B-8620-ACB915A25375}"/>
              </a:ext>
            </a:extLst>
          </p:cNvPr>
          <p:cNvPicPr>
            <a:picLocks noGrp="1" noChangeAspect="1"/>
          </p:cNvPicPr>
          <p:nvPr>
            <p:ph idx="1"/>
          </p:nvPr>
        </p:nvPicPr>
        <p:blipFill>
          <a:blip r:embed="rId2"/>
          <a:stretch>
            <a:fillRect/>
          </a:stretch>
        </p:blipFill>
        <p:spPr>
          <a:xfrm>
            <a:off x="581192" y="1013254"/>
            <a:ext cx="11563059" cy="4992129"/>
          </a:xfrm>
          <a:prstGeom prst="rect">
            <a:avLst/>
          </a:prstGeom>
        </p:spPr>
      </p:pic>
    </p:spTree>
    <p:extLst>
      <p:ext uri="{BB962C8B-B14F-4D97-AF65-F5344CB8AC3E}">
        <p14:creationId xmlns:p14="http://schemas.microsoft.com/office/powerpoint/2010/main" val="250335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4652-AF3A-1A42-A090-24E6386319EC}"/>
              </a:ext>
            </a:extLst>
          </p:cNvPr>
          <p:cNvSpPr>
            <a:spLocks noGrp="1"/>
          </p:cNvSpPr>
          <p:nvPr>
            <p:ph type="title"/>
          </p:nvPr>
        </p:nvSpPr>
        <p:spPr/>
        <p:txBody>
          <a:bodyPr/>
          <a:lstStyle/>
          <a:p>
            <a:r>
              <a:rPr lang="en-US" dirty="0"/>
              <a:t>Business Recommendations</a:t>
            </a:r>
          </a:p>
        </p:txBody>
      </p:sp>
      <p:sp>
        <p:nvSpPr>
          <p:cNvPr id="3" name="Content Placeholder 2">
            <a:extLst>
              <a:ext uri="{FF2B5EF4-FFF2-40B4-BE49-F238E27FC236}">
                <a16:creationId xmlns:a16="http://schemas.microsoft.com/office/drawing/2014/main" id="{1D4B4A28-89FD-704A-BEF8-9F64FA64AAD1}"/>
              </a:ext>
            </a:extLst>
          </p:cNvPr>
          <p:cNvSpPr>
            <a:spLocks noGrp="1"/>
          </p:cNvSpPr>
          <p:nvPr>
            <p:ph idx="1"/>
          </p:nvPr>
        </p:nvSpPr>
        <p:spPr>
          <a:xfrm>
            <a:off x="581192" y="1890876"/>
            <a:ext cx="11231867" cy="4571708"/>
          </a:xfrm>
        </p:spPr>
        <p:txBody>
          <a:bodyPr>
            <a:normAutofit fontScale="70000" lnSpcReduction="20000"/>
          </a:bodyPr>
          <a:lstStyle/>
          <a:p>
            <a:pPr marL="0" indent="0">
              <a:buNone/>
            </a:pPr>
            <a:r>
              <a:rPr lang="en-US" b="1" dirty="0"/>
              <a:t>Note:</a:t>
            </a:r>
            <a:r>
              <a:rPr lang="en-US" dirty="0"/>
              <a:t> Since the insights from both clustering techniques were practically identical, the clusters below may reference either clusters from K-Means or Hierarchical clustering.</a:t>
            </a:r>
          </a:p>
          <a:p>
            <a:pPr marL="0" indent="0">
              <a:buNone/>
            </a:pPr>
            <a:r>
              <a:rPr lang="en-US" dirty="0"/>
              <a:t>First, we can summarize our customer segmentation in terms of service calls and credit card limit/number of credit cards as follows:</a:t>
            </a:r>
          </a:p>
          <a:p>
            <a:r>
              <a:rPr lang="en-US" dirty="0"/>
              <a:t>Cluster 0 represents the customers who make the most in-person visits to the bank (middle range in terms of credit limit and number of credit cards).</a:t>
            </a:r>
          </a:p>
          <a:p>
            <a:r>
              <a:rPr lang="en-US" dirty="0"/>
              <a:t>Cluster 1 represents the customers who make the most calls but have the lowest credit limits (and lowest number of credit cards).</a:t>
            </a:r>
          </a:p>
          <a:p>
            <a:r>
              <a:rPr lang="en-US" dirty="0"/>
              <a:t>Cluster 2 represents the customers that make the most online visits and have the highest credit limits (and highest number of credit cards).</a:t>
            </a:r>
          </a:p>
          <a:p>
            <a:pPr marL="0" indent="0">
              <a:buNone/>
            </a:pPr>
            <a:r>
              <a:rPr lang="en-US" dirty="0"/>
              <a:t>Ideally, we would want customers to convert to Cluster 2 so that they have higher credit limits/credit cards and thus usage that can be more profitable for the bank. Some recommendations:</a:t>
            </a:r>
          </a:p>
          <a:p>
            <a:r>
              <a:rPr lang="en-US" dirty="0"/>
              <a:t>Incentivize seeking support online vs. in person or on the phone by ensuring that online account registration is (1) easy and convenient, (2) and perhaps add promotions for online users such as discounts at local merchants/restaurants or bonus point programs.</a:t>
            </a:r>
          </a:p>
          <a:p>
            <a:r>
              <a:rPr lang="en-US" dirty="0"/>
              <a:t>Ensure that when customers utilize phone or in-person support, they are informed of the online support option.</a:t>
            </a:r>
          </a:p>
          <a:p>
            <a:pPr marL="0" indent="0">
              <a:buNone/>
            </a:pPr>
            <a:r>
              <a:rPr lang="en-US" dirty="0"/>
              <a:t>At this time, most customers fall into Clusters 0 (394) and 1 (216). Recommendations for improving service:</a:t>
            </a:r>
          </a:p>
          <a:p>
            <a:r>
              <a:rPr lang="en-US" dirty="0"/>
              <a:t>For all modes of support (online, in-person, phone), ensure that staff are properly and extensively trained.</a:t>
            </a:r>
          </a:p>
          <a:p>
            <a:r>
              <a:rPr lang="en-US" dirty="0"/>
              <a:t>For all modes of support (online, in-person, phone), ensure that staff are upselling services - possibly incentivize this for staff by offering rewards for certain number of services sold.</a:t>
            </a:r>
          </a:p>
          <a:p>
            <a:r>
              <a:rPr lang="en-US" dirty="0"/>
              <a:t>In-person and phone visits: reduce wait times for service by ensuring enough staff are scheduled for busier times of day - may need to do an analysis to determine which times of day are busiest.</a:t>
            </a:r>
          </a:p>
          <a:p>
            <a:r>
              <a:rPr lang="en-US" dirty="0"/>
              <a:t>Phone support: the customers who seek this option the most (Cluster 2) have the lowest number of cards - upselling/marketing is especially important for these </a:t>
            </a:r>
            <a:r>
              <a:rPr lang="en-US"/>
              <a:t>customers.</a:t>
            </a:r>
            <a:endParaRPr lang="en-US" dirty="0"/>
          </a:p>
        </p:txBody>
      </p:sp>
    </p:spTree>
    <p:extLst>
      <p:ext uri="{BB962C8B-B14F-4D97-AF65-F5344CB8AC3E}">
        <p14:creationId xmlns:p14="http://schemas.microsoft.com/office/powerpoint/2010/main" val="99849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F797-C794-634D-81C8-CB9F786568E9}"/>
              </a:ext>
            </a:extLst>
          </p:cNvPr>
          <p:cNvSpPr>
            <a:spLocks noGrp="1"/>
          </p:cNvSpPr>
          <p:nvPr>
            <p:ph type="title"/>
          </p:nvPr>
        </p:nvSpPr>
        <p:spPr/>
        <p:txBody>
          <a:bodyPr/>
          <a:lstStyle/>
          <a:p>
            <a:r>
              <a:rPr lang="en-US" dirty="0"/>
              <a:t>Business Problem Overview and Solution Approach</a:t>
            </a:r>
          </a:p>
        </p:txBody>
      </p:sp>
      <p:sp>
        <p:nvSpPr>
          <p:cNvPr id="3" name="Content Placeholder 2">
            <a:extLst>
              <a:ext uri="{FF2B5EF4-FFF2-40B4-BE49-F238E27FC236}">
                <a16:creationId xmlns:a16="http://schemas.microsoft.com/office/drawing/2014/main" id="{BCD0C2E8-4C5B-7A41-BE24-94F5BCBFCB34}"/>
              </a:ext>
            </a:extLst>
          </p:cNvPr>
          <p:cNvSpPr>
            <a:spLocks noGrp="1"/>
          </p:cNvSpPr>
          <p:nvPr>
            <p:ph idx="1"/>
          </p:nvPr>
        </p:nvSpPr>
        <p:spPr/>
        <p:txBody>
          <a:bodyPr/>
          <a:lstStyle/>
          <a:p>
            <a:pPr marL="0" indent="0">
              <a:buNone/>
            </a:pPr>
            <a:r>
              <a:rPr lang="en-US" dirty="0"/>
              <a:t>It has come to the attention of the bank through the Marketing Research team, that penetration in the market can be improved. The Marketing team would like to create new targeted campaigns. In addition, the Marketing team found that service is perceived poorly. Thus, the Operations team would like to improve service. Towards all these efforts, the Data Science team has created segmentation models through the K-Means and Hierarchical Clustering algorithms using Python.</a:t>
            </a:r>
          </a:p>
        </p:txBody>
      </p:sp>
    </p:spTree>
    <p:extLst>
      <p:ext uri="{BB962C8B-B14F-4D97-AF65-F5344CB8AC3E}">
        <p14:creationId xmlns:p14="http://schemas.microsoft.com/office/powerpoint/2010/main" val="128928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6B5C-8615-D147-A0BF-C62821136101}"/>
              </a:ext>
            </a:extLst>
          </p:cNvPr>
          <p:cNvSpPr>
            <a:spLocks noGrp="1"/>
          </p:cNvSpPr>
          <p:nvPr>
            <p:ph type="title"/>
          </p:nvPr>
        </p:nvSpPr>
        <p:spPr/>
        <p:txBody>
          <a:bodyPr/>
          <a:lstStyle/>
          <a:p>
            <a:r>
              <a:rPr lang="en-US" dirty="0"/>
              <a:t>Data Overview</a:t>
            </a:r>
          </a:p>
        </p:txBody>
      </p:sp>
      <p:graphicFrame>
        <p:nvGraphicFramePr>
          <p:cNvPr id="4" name="Table 4">
            <a:extLst>
              <a:ext uri="{FF2B5EF4-FFF2-40B4-BE49-F238E27FC236}">
                <a16:creationId xmlns:a16="http://schemas.microsoft.com/office/drawing/2014/main" id="{4729DAA8-C9BE-7440-8579-4ED70A49CBF3}"/>
              </a:ext>
            </a:extLst>
          </p:cNvPr>
          <p:cNvGraphicFramePr>
            <a:graphicFrameLocks noGrp="1"/>
          </p:cNvGraphicFramePr>
          <p:nvPr>
            <p:ph idx="1"/>
            <p:extLst>
              <p:ext uri="{D42A27DB-BD31-4B8C-83A1-F6EECF244321}">
                <p14:modId xmlns:p14="http://schemas.microsoft.com/office/powerpoint/2010/main" val="275915653"/>
              </p:ext>
            </p:extLst>
          </p:nvPr>
        </p:nvGraphicFramePr>
        <p:xfrm>
          <a:off x="581025" y="2341563"/>
          <a:ext cx="11029950" cy="2966720"/>
        </p:xfrm>
        <a:graphic>
          <a:graphicData uri="http://schemas.openxmlformats.org/drawingml/2006/table">
            <a:tbl>
              <a:tblPr firstRow="1" bandRow="1">
                <a:tableStyleId>{5C22544A-7EE6-4342-B048-85BDC9FD1C3A}</a:tableStyleId>
              </a:tblPr>
              <a:tblGrid>
                <a:gridCol w="2316411">
                  <a:extLst>
                    <a:ext uri="{9D8B030D-6E8A-4147-A177-3AD203B41FA5}">
                      <a16:colId xmlns:a16="http://schemas.microsoft.com/office/drawing/2014/main" val="491355031"/>
                    </a:ext>
                  </a:extLst>
                </a:gridCol>
                <a:gridCol w="8713539">
                  <a:extLst>
                    <a:ext uri="{9D8B030D-6E8A-4147-A177-3AD203B41FA5}">
                      <a16:colId xmlns:a16="http://schemas.microsoft.com/office/drawing/2014/main" val="2020006749"/>
                    </a:ext>
                  </a:extLst>
                </a:gridCol>
              </a:tblGrid>
              <a:tr h="370840">
                <a:tc>
                  <a:txBody>
                    <a:bodyPr/>
                    <a:lstStyle/>
                    <a:p>
                      <a:r>
                        <a:rPr lang="en-US" dirty="0"/>
                        <a:t>Variable</a:t>
                      </a:r>
                    </a:p>
                  </a:txBody>
                  <a:tcPr/>
                </a:tc>
                <a:tc>
                  <a:txBody>
                    <a:bodyPr/>
                    <a:lstStyle/>
                    <a:p>
                      <a:r>
                        <a:rPr lang="en-US" dirty="0"/>
                        <a:t>Description</a:t>
                      </a:r>
                    </a:p>
                  </a:txBody>
                  <a:tcPr/>
                </a:tc>
                <a:extLst>
                  <a:ext uri="{0D108BD9-81ED-4DB2-BD59-A6C34878D82A}">
                    <a16:rowId xmlns:a16="http://schemas.microsoft.com/office/drawing/2014/main" val="3231164506"/>
                  </a:ext>
                </a:extLst>
              </a:tr>
              <a:tr h="370840">
                <a:tc>
                  <a:txBody>
                    <a:bodyPr/>
                    <a:lstStyle/>
                    <a:p>
                      <a:r>
                        <a:rPr lang="en-US" dirty="0" err="1"/>
                        <a:t>Sl_No</a:t>
                      </a:r>
                      <a:endParaRPr lang="en-US" dirty="0"/>
                    </a:p>
                  </a:txBody>
                  <a:tcPr/>
                </a:tc>
                <a:tc>
                  <a:txBody>
                    <a:bodyPr/>
                    <a:lstStyle/>
                    <a:p>
                      <a:r>
                        <a:rPr lang="en-US" dirty="0"/>
                        <a:t>Serial Number – Primary key of the records</a:t>
                      </a:r>
                    </a:p>
                  </a:txBody>
                  <a:tcPr/>
                </a:tc>
                <a:extLst>
                  <a:ext uri="{0D108BD9-81ED-4DB2-BD59-A6C34878D82A}">
                    <a16:rowId xmlns:a16="http://schemas.microsoft.com/office/drawing/2014/main" val="363004806"/>
                  </a:ext>
                </a:extLst>
              </a:tr>
              <a:tr h="370840">
                <a:tc>
                  <a:txBody>
                    <a:bodyPr/>
                    <a:lstStyle/>
                    <a:p>
                      <a:r>
                        <a:rPr lang="en-US" dirty="0"/>
                        <a:t>Customer Key</a:t>
                      </a:r>
                    </a:p>
                  </a:txBody>
                  <a:tcPr/>
                </a:tc>
                <a:tc>
                  <a:txBody>
                    <a:bodyPr/>
                    <a:lstStyle/>
                    <a:p>
                      <a:r>
                        <a:rPr lang="en-US" dirty="0"/>
                        <a:t>Customer identification number</a:t>
                      </a:r>
                    </a:p>
                  </a:txBody>
                  <a:tcPr/>
                </a:tc>
                <a:extLst>
                  <a:ext uri="{0D108BD9-81ED-4DB2-BD59-A6C34878D82A}">
                    <a16:rowId xmlns:a16="http://schemas.microsoft.com/office/drawing/2014/main" val="2968187263"/>
                  </a:ext>
                </a:extLst>
              </a:tr>
              <a:tr h="370840">
                <a:tc>
                  <a:txBody>
                    <a:bodyPr/>
                    <a:lstStyle/>
                    <a:p>
                      <a:r>
                        <a:rPr lang="en-US" dirty="0"/>
                        <a:t>Average Credit Limit</a:t>
                      </a:r>
                    </a:p>
                  </a:txBody>
                  <a:tcPr/>
                </a:tc>
                <a:tc>
                  <a:txBody>
                    <a:bodyPr/>
                    <a:lstStyle/>
                    <a:p>
                      <a:r>
                        <a:rPr lang="en-US" dirty="0"/>
                        <a:t>Average credit limit for each customer for all credit cards</a:t>
                      </a:r>
                    </a:p>
                  </a:txBody>
                  <a:tcPr/>
                </a:tc>
                <a:extLst>
                  <a:ext uri="{0D108BD9-81ED-4DB2-BD59-A6C34878D82A}">
                    <a16:rowId xmlns:a16="http://schemas.microsoft.com/office/drawing/2014/main" val="2980820254"/>
                  </a:ext>
                </a:extLst>
              </a:tr>
              <a:tr h="370840">
                <a:tc>
                  <a:txBody>
                    <a:bodyPr/>
                    <a:lstStyle/>
                    <a:p>
                      <a:r>
                        <a:rPr lang="en-US" dirty="0"/>
                        <a:t>Total Credit Cards</a:t>
                      </a:r>
                    </a:p>
                  </a:txBody>
                  <a:tcPr/>
                </a:tc>
                <a:tc>
                  <a:txBody>
                    <a:bodyPr/>
                    <a:lstStyle/>
                    <a:p>
                      <a:r>
                        <a:rPr lang="en-US" dirty="0"/>
                        <a:t>Total number of credit cards for each customer</a:t>
                      </a:r>
                    </a:p>
                  </a:txBody>
                  <a:tcPr/>
                </a:tc>
                <a:extLst>
                  <a:ext uri="{0D108BD9-81ED-4DB2-BD59-A6C34878D82A}">
                    <a16:rowId xmlns:a16="http://schemas.microsoft.com/office/drawing/2014/main" val="3962774904"/>
                  </a:ext>
                </a:extLst>
              </a:tr>
              <a:tr h="370840">
                <a:tc>
                  <a:txBody>
                    <a:bodyPr/>
                    <a:lstStyle/>
                    <a:p>
                      <a:r>
                        <a:rPr lang="en-US" dirty="0"/>
                        <a:t>Total Visits Bank</a:t>
                      </a:r>
                    </a:p>
                  </a:txBody>
                  <a:tcPr/>
                </a:tc>
                <a:tc>
                  <a:txBody>
                    <a:bodyPr/>
                    <a:lstStyle/>
                    <a:p>
                      <a:r>
                        <a:rPr lang="en-US" dirty="0"/>
                        <a:t>Total number of yearly visits in person to the bank made by the customer</a:t>
                      </a:r>
                    </a:p>
                  </a:txBody>
                  <a:tcPr/>
                </a:tc>
                <a:extLst>
                  <a:ext uri="{0D108BD9-81ED-4DB2-BD59-A6C34878D82A}">
                    <a16:rowId xmlns:a16="http://schemas.microsoft.com/office/drawing/2014/main" val="1168610371"/>
                  </a:ext>
                </a:extLst>
              </a:tr>
              <a:tr h="370840">
                <a:tc>
                  <a:txBody>
                    <a:bodyPr/>
                    <a:lstStyle/>
                    <a:p>
                      <a:r>
                        <a:rPr lang="en-US" dirty="0"/>
                        <a:t>Total Visits Online</a:t>
                      </a:r>
                    </a:p>
                  </a:txBody>
                  <a:tcPr/>
                </a:tc>
                <a:tc>
                  <a:txBody>
                    <a:bodyPr/>
                    <a:lstStyle/>
                    <a:p>
                      <a:r>
                        <a:rPr lang="en-US" dirty="0"/>
                        <a:t>Total number of yearly visits made online by the customer</a:t>
                      </a:r>
                    </a:p>
                  </a:txBody>
                  <a:tcPr/>
                </a:tc>
                <a:extLst>
                  <a:ext uri="{0D108BD9-81ED-4DB2-BD59-A6C34878D82A}">
                    <a16:rowId xmlns:a16="http://schemas.microsoft.com/office/drawing/2014/main" val="1645561874"/>
                  </a:ext>
                </a:extLst>
              </a:tr>
              <a:tr h="370840">
                <a:tc>
                  <a:txBody>
                    <a:bodyPr/>
                    <a:lstStyle/>
                    <a:p>
                      <a:r>
                        <a:rPr lang="en-US" dirty="0"/>
                        <a:t>Total Calls Made</a:t>
                      </a:r>
                    </a:p>
                  </a:txBody>
                  <a:tcPr/>
                </a:tc>
                <a:tc>
                  <a:txBody>
                    <a:bodyPr/>
                    <a:lstStyle/>
                    <a:p>
                      <a:r>
                        <a:rPr lang="en-US" dirty="0"/>
                        <a:t>Total number of calls made by the customer to the bank</a:t>
                      </a:r>
                    </a:p>
                  </a:txBody>
                  <a:tcPr/>
                </a:tc>
                <a:extLst>
                  <a:ext uri="{0D108BD9-81ED-4DB2-BD59-A6C34878D82A}">
                    <a16:rowId xmlns:a16="http://schemas.microsoft.com/office/drawing/2014/main" val="585738927"/>
                  </a:ext>
                </a:extLst>
              </a:tr>
            </a:tbl>
          </a:graphicData>
        </a:graphic>
      </p:graphicFrame>
    </p:spTree>
    <p:extLst>
      <p:ext uri="{BB962C8B-B14F-4D97-AF65-F5344CB8AC3E}">
        <p14:creationId xmlns:p14="http://schemas.microsoft.com/office/powerpoint/2010/main" val="286344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5C34-1BF2-5844-BBE9-88A0F7B8F633}"/>
              </a:ext>
            </a:extLst>
          </p:cNvPr>
          <p:cNvSpPr>
            <a:spLocks noGrp="1"/>
          </p:cNvSpPr>
          <p:nvPr>
            <p:ph type="title"/>
          </p:nvPr>
        </p:nvSpPr>
        <p:spPr/>
        <p:txBody>
          <a:bodyPr/>
          <a:lstStyle/>
          <a:p>
            <a:r>
              <a:rPr lang="en-US" dirty="0" err="1"/>
              <a:t>Avg_Credit_Limit</a:t>
            </a:r>
            <a:endParaRPr lang="en-US" dirty="0"/>
          </a:p>
        </p:txBody>
      </p:sp>
      <p:pic>
        <p:nvPicPr>
          <p:cNvPr id="1026" name="Picture 2">
            <a:extLst>
              <a:ext uri="{FF2B5EF4-FFF2-40B4-BE49-F238E27FC236}">
                <a16:creationId xmlns:a16="http://schemas.microsoft.com/office/drawing/2014/main" id="{1D764E12-E438-F041-AEF5-475595047C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2805" y="2341563"/>
            <a:ext cx="5306389" cy="3633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69AE57-3689-B647-BB8D-EF70EABFC454}"/>
              </a:ext>
            </a:extLst>
          </p:cNvPr>
          <p:cNvSpPr txBox="1"/>
          <p:nvPr/>
        </p:nvSpPr>
        <p:spPr>
          <a:xfrm>
            <a:off x="470196" y="6155844"/>
            <a:ext cx="11251606" cy="646331"/>
          </a:xfrm>
          <a:prstGeom prst="rect">
            <a:avLst/>
          </a:prstGeom>
          <a:noFill/>
        </p:spPr>
        <p:txBody>
          <a:bodyPr wrap="none" rtlCol="0">
            <a:spAutoFit/>
          </a:bodyPr>
          <a:lstStyle/>
          <a:p>
            <a:r>
              <a:rPr lang="en-US" dirty="0"/>
              <a:t>* </a:t>
            </a:r>
            <a:r>
              <a:rPr lang="en-US" dirty="0" err="1"/>
              <a:t>Avg_Credit_Limit</a:t>
            </a:r>
            <a:r>
              <a:rPr lang="en-US" dirty="0"/>
              <a:t>: Mean (34,574.24) is greater than median (18,000.00), indicating a right-skewed distribution.</a:t>
            </a:r>
          </a:p>
          <a:p>
            <a:r>
              <a:rPr lang="en-US" dirty="0"/>
              <a:t>* Outliers exist to the right and are treated.</a:t>
            </a:r>
          </a:p>
        </p:txBody>
      </p:sp>
    </p:spTree>
    <p:extLst>
      <p:ext uri="{BB962C8B-B14F-4D97-AF65-F5344CB8AC3E}">
        <p14:creationId xmlns:p14="http://schemas.microsoft.com/office/powerpoint/2010/main" val="136530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0910-BF3F-7944-B5D2-B2B7A891D133}"/>
              </a:ext>
            </a:extLst>
          </p:cNvPr>
          <p:cNvSpPr>
            <a:spLocks noGrp="1"/>
          </p:cNvSpPr>
          <p:nvPr>
            <p:ph type="title"/>
          </p:nvPr>
        </p:nvSpPr>
        <p:spPr/>
        <p:txBody>
          <a:bodyPr/>
          <a:lstStyle/>
          <a:p>
            <a:r>
              <a:rPr lang="en-US" dirty="0" err="1"/>
              <a:t>Total_Credit_cards</a:t>
            </a:r>
            <a:endParaRPr lang="en-US" dirty="0"/>
          </a:p>
        </p:txBody>
      </p:sp>
      <p:pic>
        <p:nvPicPr>
          <p:cNvPr id="2050" name="Picture 2">
            <a:extLst>
              <a:ext uri="{FF2B5EF4-FFF2-40B4-BE49-F238E27FC236}">
                <a16:creationId xmlns:a16="http://schemas.microsoft.com/office/drawing/2014/main" id="{FD965953-BA55-634F-B86F-15C4E2F21A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902" y="2143855"/>
            <a:ext cx="5306389" cy="3633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F14FEA-6CCD-5743-959F-95CB01A38992}"/>
              </a:ext>
            </a:extLst>
          </p:cNvPr>
          <p:cNvSpPr txBox="1"/>
          <p:nvPr/>
        </p:nvSpPr>
        <p:spPr>
          <a:xfrm>
            <a:off x="222421" y="6096239"/>
            <a:ext cx="11850130" cy="923330"/>
          </a:xfrm>
          <a:prstGeom prst="rect">
            <a:avLst/>
          </a:prstGeom>
          <a:noFill/>
        </p:spPr>
        <p:txBody>
          <a:bodyPr wrap="square" rtlCol="0">
            <a:spAutoFit/>
          </a:bodyPr>
          <a:lstStyle/>
          <a:p>
            <a:r>
              <a:rPr lang="en-US" dirty="0"/>
              <a:t>* </a:t>
            </a:r>
            <a:r>
              <a:rPr lang="en-US" dirty="0" err="1"/>
              <a:t>Total_Credit_Cards</a:t>
            </a:r>
            <a:r>
              <a:rPr lang="en-US" dirty="0"/>
              <a:t>: Median (5.0) is greater than mean (4.71), indicating a slightly left-skewed distribution.</a:t>
            </a:r>
          </a:p>
          <a:p>
            <a:r>
              <a:rPr lang="en-US" dirty="0"/>
              <a:t>* As would be expected, the average credit limit increases with the number of total credit cards.</a:t>
            </a:r>
          </a:p>
          <a:p>
            <a:endParaRPr lang="en-US" dirty="0"/>
          </a:p>
        </p:txBody>
      </p:sp>
      <p:pic>
        <p:nvPicPr>
          <p:cNvPr id="2052" name="Picture 4">
            <a:extLst>
              <a:ext uri="{FF2B5EF4-FFF2-40B4-BE49-F238E27FC236}">
                <a16:creationId xmlns:a16="http://schemas.microsoft.com/office/drawing/2014/main" id="{0F90562C-59EF-8A46-9324-478C1D02F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291" y="2585610"/>
            <a:ext cx="5934435" cy="295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94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81EE-DD29-FD40-9D4B-AABC886F7044}"/>
              </a:ext>
            </a:extLst>
          </p:cNvPr>
          <p:cNvSpPr>
            <a:spLocks noGrp="1"/>
          </p:cNvSpPr>
          <p:nvPr>
            <p:ph type="title"/>
          </p:nvPr>
        </p:nvSpPr>
        <p:spPr/>
        <p:txBody>
          <a:bodyPr/>
          <a:lstStyle/>
          <a:p>
            <a:r>
              <a:rPr lang="en-US" dirty="0" err="1"/>
              <a:t>Total_visits_bank</a:t>
            </a:r>
            <a:endParaRPr lang="en-US" dirty="0"/>
          </a:p>
        </p:txBody>
      </p:sp>
      <p:pic>
        <p:nvPicPr>
          <p:cNvPr id="3074" name="Picture 2">
            <a:extLst>
              <a:ext uri="{FF2B5EF4-FFF2-40B4-BE49-F238E27FC236}">
                <a16:creationId xmlns:a16="http://schemas.microsoft.com/office/drawing/2014/main" id="{9EA6D284-50E4-4F48-B98A-CC4BB9D583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600" y="1890876"/>
            <a:ext cx="5306389" cy="3633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21F829-CD88-B442-A13C-81C4AE1CA249}"/>
              </a:ext>
            </a:extLst>
          </p:cNvPr>
          <p:cNvSpPr txBox="1"/>
          <p:nvPr/>
        </p:nvSpPr>
        <p:spPr>
          <a:xfrm>
            <a:off x="581192" y="5971178"/>
            <a:ext cx="9913740" cy="646331"/>
          </a:xfrm>
          <a:prstGeom prst="rect">
            <a:avLst/>
          </a:prstGeom>
          <a:noFill/>
        </p:spPr>
        <p:txBody>
          <a:bodyPr wrap="none" rtlCol="0">
            <a:spAutoFit/>
          </a:bodyPr>
          <a:lstStyle/>
          <a:p>
            <a:pPr marL="285750" indent="-285750">
              <a:buFont typeface="Arial" panose="020B0604020202020204" pitchFamily="34" charset="0"/>
              <a:buChar char="•"/>
            </a:pPr>
            <a:r>
              <a:rPr lang="en-US" dirty="0" err="1"/>
              <a:t>Total_visits_bank</a:t>
            </a:r>
            <a:r>
              <a:rPr lang="en-US" dirty="0"/>
              <a:t>: Mean (2.40) is greater than mean (2.0), indicating a right-skewed distribution.</a:t>
            </a:r>
          </a:p>
          <a:p>
            <a:pPr marL="285750" indent="-285750">
              <a:buFont typeface="Arial" panose="020B0604020202020204" pitchFamily="34" charset="0"/>
              <a:buChar char="•"/>
            </a:pPr>
            <a:r>
              <a:rPr lang="en-US" dirty="0"/>
              <a:t>Interestingly, those with higher credit limits visit the bank less.</a:t>
            </a:r>
          </a:p>
        </p:txBody>
      </p:sp>
      <p:pic>
        <p:nvPicPr>
          <p:cNvPr id="3076" name="Picture 4">
            <a:extLst>
              <a:ext uri="{FF2B5EF4-FFF2-40B4-BE49-F238E27FC236}">
                <a16:creationId xmlns:a16="http://schemas.microsoft.com/office/drawing/2014/main" id="{07F31AFB-5E25-BD48-A0C6-73F2B1583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989" y="2102914"/>
            <a:ext cx="6456410" cy="320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28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2FE1-E6EE-6D40-BABC-DBA7866FEA9D}"/>
              </a:ext>
            </a:extLst>
          </p:cNvPr>
          <p:cNvSpPr>
            <a:spLocks noGrp="1"/>
          </p:cNvSpPr>
          <p:nvPr>
            <p:ph type="title"/>
          </p:nvPr>
        </p:nvSpPr>
        <p:spPr/>
        <p:txBody>
          <a:bodyPr/>
          <a:lstStyle/>
          <a:p>
            <a:r>
              <a:rPr lang="en-US" dirty="0" err="1"/>
              <a:t>Total_visits_Online</a:t>
            </a:r>
            <a:endParaRPr lang="en-US" dirty="0"/>
          </a:p>
        </p:txBody>
      </p:sp>
      <p:pic>
        <p:nvPicPr>
          <p:cNvPr id="4098" name="Picture 2">
            <a:extLst>
              <a:ext uri="{FF2B5EF4-FFF2-40B4-BE49-F238E27FC236}">
                <a16:creationId xmlns:a16="http://schemas.microsoft.com/office/drawing/2014/main" id="{8545425F-5C68-2A40-954D-6F8747FE41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93" y="2069716"/>
            <a:ext cx="4628468" cy="3169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F10FBC-3443-A94B-88E6-0DB5608C08C9}"/>
              </a:ext>
            </a:extLst>
          </p:cNvPr>
          <p:cNvSpPr txBox="1"/>
          <p:nvPr/>
        </p:nvSpPr>
        <p:spPr>
          <a:xfrm>
            <a:off x="259493" y="5619186"/>
            <a:ext cx="10043327" cy="923330"/>
          </a:xfrm>
          <a:prstGeom prst="rect">
            <a:avLst/>
          </a:prstGeom>
          <a:noFill/>
        </p:spPr>
        <p:txBody>
          <a:bodyPr wrap="none" rtlCol="0">
            <a:spAutoFit/>
          </a:bodyPr>
          <a:lstStyle/>
          <a:p>
            <a:r>
              <a:rPr lang="en-US" dirty="0"/>
              <a:t>* </a:t>
            </a:r>
            <a:r>
              <a:rPr lang="en-US" dirty="0" err="1"/>
              <a:t>Total_visits_online</a:t>
            </a:r>
            <a:r>
              <a:rPr lang="en-US" dirty="0"/>
              <a:t>: Mean (2.61) is greater than median (2.0), indicating a right-skewed distribution.</a:t>
            </a:r>
          </a:p>
          <a:p>
            <a:pPr marL="285750" indent="-285750">
              <a:buFont typeface="Arial" panose="020B0604020202020204" pitchFamily="34" charset="0"/>
              <a:buChar char="•"/>
            </a:pPr>
            <a:r>
              <a:rPr lang="en-US" dirty="0"/>
              <a:t>Outliers exist to the right but the values are close to the other values so are not treated.</a:t>
            </a:r>
          </a:p>
          <a:p>
            <a:pPr marL="285750" indent="-285750">
              <a:buFont typeface="Arial" panose="020B0604020202020204" pitchFamily="34" charset="0"/>
              <a:buChar char="•"/>
            </a:pPr>
            <a:r>
              <a:rPr lang="en-US" dirty="0"/>
              <a:t>Those with higher credit limits do online banking at a higher rate.</a:t>
            </a:r>
          </a:p>
        </p:txBody>
      </p:sp>
      <p:pic>
        <p:nvPicPr>
          <p:cNvPr id="4100" name="Picture 4">
            <a:extLst>
              <a:ext uri="{FF2B5EF4-FFF2-40B4-BE49-F238E27FC236}">
                <a16:creationId xmlns:a16="http://schemas.microsoft.com/office/drawing/2014/main" id="{BEA739DE-767D-D044-8B6E-C8218ABD8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547" y="1890876"/>
            <a:ext cx="7309453" cy="363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9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07C4-E781-1B45-B8A1-14EBBDCB9DE5}"/>
              </a:ext>
            </a:extLst>
          </p:cNvPr>
          <p:cNvSpPr>
            <a:spLocks noGrp="1"/>
          </p:cNvSpPr>
          <p:nvPr>
            <p:ph type="title"/>
          </p:nvPr>
        </p:nvSpPr>
        <p:spPr/>
        <p:txBody>
          <a:bodyPr/>
          <a:lstStyle/>
          <a:p>
            <a:r>
              <a:rPr lang="en-US" dirty="0" err="1"/>
              <a:t>Total_Calls_Made</a:t>
            </a:r>
            <a:endParaRPr lang="en-US" dirty="0"/>
          </a:p>
        </p:txBody>
      </p:sp>
      <p:pic>
        <p:nvPicPr>
          <p:cNvPr id="5124" name="Picture 4">
            <a:extLst>
              <a:ext uri="{FF2B5EF4-FFF2-40B4-BE49-F238E27FC236}">
                <a16:creationId xmlns:a16="http://schemas.microsoft.com/office/drawing/2014/main" id="{6890E00A-DF30-D94E-9D67-E805481663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391" y="2143855"/>
            <a:ext cx="5306389" cy="3633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793771-4A9E-6C48-831F-E486018D0524}"/>
              </a:ext>
            </a:extLst>
          </p:cNvPr>
          <p:cNvSpPr txBox="1"/>
          <p:nvPr/>
        </p:nvSpPr>
        <p:spPr>
          <a:xfrm>
            <a:off x="581192" y="6033279"/>
            <a:ext cx="10110653" cy="646331"/>
          </a:xfrm>
          <a:prstGeom prst="rect">
            <a:avLst/>
          </a:prstGeom>
          <a:noFill/>
        </p:spPr>
        <p:txBody>
          <a:bodyPr wrap="none" rtlCol="0">
            <a:spAutoFit/>
          </a:bodyPr>
          <a:lstStyle/>
          <a:p>
            <a:pPr marL="285750" indent="-285750">
              <a:buFont typeface="Arial" panose="020B0604020202020204" pitchFamily="34" charset="0"/>
              <a:buChar char="•"/>
            </a:pPr>
            <a:r>
              <a:rPr lang="en-US" dirty="0" err="1"/>
              <a:t>Total_calls_made</a:t>
            </a:r>
            <a:r>
              <a:rPr lang="en-US" dirty="0"/>
              <a:t>: Mean (3.58) is greater than median (3.0), indicating a right-skewed distribution.</a:t>
            </a:r>
          </a:p>
          <a:p>
            <a:pPr marL="285750" indent="-285750">
              <a:buFont typeface="Arial" panose="020B0604020202020204" pitchFamily="34" charset="0"/>
              <a:buChar char="•"/>
            </a:pPr>
            <a:r>
              <a:rPr lang="en-US" dirty="0"/>
              <a:t>Those with lower credit limits made more calls to the bank.</a:t>
            </a:r>
          </a:p>
        </p:txBody>
      </p:sp>
      <p:pic>
        <p:nvPicPr>
          <p:cNvPr id="5128" name="Picture 8">
            <a:extLst>
              <a:ext uri="{FF2B5EF4-FFF2-40B4-BE49-F238E27FC236}">
                <a16:creationId xmlns:a16="http://schemas.microsoft.com/office/drawing/2014/main" id="{00B1450E-DEBC-3F4E-A3D6-58601146B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165" y="2331179"/>
            <a:ext cx="6555835" cy="32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3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3FB6-1D69-BB4F-9895-001D27000E55}"/>
              </a:ext>
            </a:extLst>
          </p:cNvPr>
          <p:cNvSpPr>
            <a:spLocks noGrp="1"/>
          </p:cNvSpPr>
          <p:nvPr>
            <p:ph type="title"/>
          </p:nvPr>
        </p:nvSpPr>
        <p:spPr/>
        <p:txBody>
          <a:bodyPr/>
          <a:lstStyle/>
          <a:p>
            <a:r>
              <a:rPr lang="en-US" dirty="0"/>
              <a:t>K-Means Clustering</a:t>
            </a:r>
          </a:p>
        </p:txBody>
      </p:sp>
      <p:pic>
        <p:nvPicPr>
          <p:cNvPr id="6146" name="Picture 2">
            <a:extLst>
              <a:ext uri="{FF2B5EF4-FFF2-40B4-BE49-F238E27FC236}">
                <a16:creationId xmlns:a16="http://schemas.microsoft.com/office/drawing/2014/main" id="{70BC099B-A994-4B4F-91E3-9715A3684E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192" y="2180925"/>
            <a:ext cx="4970141" cy="36337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D3D091D-AE50-7840-9015-16317D5F4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80925"/>
            <a:ext cx="5198102" cy="3485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AE1322-01FE-8843-9374-2B832E9908BD}"/>
              </a:ext>
            </a:extLst>
          </p:cNvPr>
          <p:cNvSpPr txBox="1"/>
          <p:nvPr/>
        </p:nvSpPr>
        <p:spPr>
          <a:xfrm>
            <a:off x="7871254" y="1811885"/>
            <a:ext cx="1918667" cy="369332"/>
          </a:xfrm>
          <a:prstGeom prst="rect">
            <a:avLst/>
          </a:prstGeom>
          <a:noFill/>
        </p:spPr>
        <p:txBody>
          <a:bodyPr wrap="none" rtlCol="0">
            <a:spAutoFit/>
          </a:bodyPr>
          <a:lstStyle/>
          <a:p>
            <a:r>
              <a:rPr lang="en-US" dirty="0"/>
              <a:t>Silhouette Scores</a:t>
            </a:r>
          </a:p>
        </p:txBody>
      </p:sp>
      <p:sp>
        <p:nvSpPr>
          <p:cNvPr id="5" name="TextBox 4">
            <a:extLst>
              <a:ext uri="{FF2B5EF4-FFF2-40B4-BE49-F238E27FC236}">
                <a16:creationId xmlns:a16="http://schemas.microsoft.com/office/drawing/2014/main" id="{E4C563E2-88A7-FB4C-9E6B-0DE300F86515}"/>
              </a:ext>
            </a:extLst>
          </p:cNvPr>
          <p:cNvSpPr txBox="1"/>
          <p:nvPr/>
        </p:nvSpPr>
        <p:spPr>
          <a:xfrm>
            <a:off x="1791730" y="5971178"/>
            <a:ext cx="9069086" cy="369332"/>
          </a:xfrm>
          <a:prstGeom prst="rect">
            <a:avLst/>
          </a:prstGeom>
          <a:noFill/>
        </p:spPr>
        <p:txBody>
          <a:bodyPr wrap="none" rtlCol="0">
            <a:spAutoFit/>
          </a:bodyPr>
          <a:lstStyle/>
          <a:p>
            <a:r>
              <a:rPr lang="en-US" dirty="0"/>
              <a:t>Based on the Elbow Method and Silhouette Scoring, we chose 3 as the number of clusters.</a:t>
            </a:r>
          </a:p>
        </p:txBody>
      </p:sp>
    </p:spTree>
    <p:extLst>
      <p:ext uri="{BB962C8B-B14F-4D97-AF65-F5344CB8AC3E}">
        <p14:creationId xmlns:p14="http://schemas.microsoft.com/office/powerpoint/2010/main" val="3242227346"/>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351E23"/>
      </a:dk2>
      <a:lt2>
        <a:srgbClr val="E2E5E8"/>
      </a:lt2>
      <a:accent1>
        <a:srgbClr val="E18F25"/>
      </a:accent1>
      <a:accent2>
        <a:srgbClr val="D53317"/>
      </a:accent2>
      <a:accent3>
        <a:srgbClr val="E7295C"/>
      </a:accent3>
      <a:accent4>
        <a:srgbClr val="D5179A"/>
      </a:accent4>
      <a:accent5>
        <a:srgbClr val="D329E7"/>
      </a:accent5>
      <a:accent6>
        <a:srgbClr val="7217D5"/>
      </a:accent6>
      <a:hlink>
        <a:srgbClr val="BF3FB7"/>
      </a:hlink>
      <a:folHlink>
        <a:srgbClr val="7F7F7F"/>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32</TotalTime>
  <Words>836</Words>
  <Application>Microsoft Macintosh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Nova Light</vt:lpstr>
      <vt:lpstr>Gill Sans MT</vt:lpstr>
      <vt:lpstr>Wingdings 2</vt:lpstr>
      <vt:lpstr>DividendVTI</vt:lpstr>
      <vt:lpstr>AllLife Bank – Project 7</vt:lpstr>
      <vt:lpstr>Business Problem Overview and Solution Approach</vt:lpstr>
      <vt:lpstr>Data Overview</vt:lpstr>
      <vt:lpstr>Avg_Credit_Limit</vt:lpstr>
      <vt:lpstr>Total_Credit_cards</vt:lpstr>
      <vt:lpstr>Total_visits_bank</vt:lpstr>
      <vt:lpstr>Total_visits_Online</vt:lpstr>
      <vt:lpstr>Total_Calls_Made</vt:lpstr>
      <vt:lpstr>K-Means Clustering</vt:lpstr>
      <vt:lpstr>K-Means Clustering</vt:lpstr>
      <vt:lpstr>K-MEANS Cluster Profiling</vt:lpstr>
      <vt:lpstr>PowerPoint Presentation</vt:lpstr>
      <vt:lpstr>Hierarchical Clustering</vt:lpstr>
      <vt:lpstr>Hierarchical Cluster profiling</vt:lpstr>
      <vt:lpstr>PowerPoint Presentation</vt:lpstr>
      <vt:lpstr>Business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AllLife Bank – Project 7</dc:title>
  <dc:creator>Sarah Thomas</dc:creator>
  <cp:lastModifiedBy>Sarah Thomas</cp:lastModifiedBy>
  <cp:revision>3</cp:revision>
  <dcterms:created xsi:type="dcterms:W3CDTF">2021-08-27T15:28:51Z</dcterms:created>
  <dcterms:modified xsi:type="dcterms:W3CDTF">2021-08-27T16:00:56Z</dcterms:modified>
</cp:coreProperties>
</file>